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50"/>
  </p:normalViewPr>
  <p:slideViewPr>
    <p:cSldViewPr snapToGrid="0" snapToObjects="1">
      <p:cViewPr varScale="1">
        <p:scale>
          <a:sx n="106" d="100"/>
          <a:sy n="106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B562-8638-7B4E-8B24-E09834172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C6232-B159-2B46-907E-9FDC8E779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EC1DA-3292-DE44-8346-B8A1ACBB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BDB1-49A9-BD42-8314-D7200E9AF36F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1E81A-9363-C44B-9BF2-A98A3A84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E1766-AE6B-E64F-9C05-726154DE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B549-2263-E248-B4E0-E72937F92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8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9D4C-ACE4-4449-92CC-E9FC68BB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3C1E2-B5E8-E847-8440-245F755A2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DC16-7B3C-7C4C-8123-03C82A6A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BDB1-49A9-BD42-8314-D7200E9AF36F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855AD-E648-2B4C-B25A-11FAC314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64A81-C210-7E4D-B23D-05837054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B549-2263-E248-B4E0-E72937F92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0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82423-317D-1142-98EE-91E7636B3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0830C-CDD8-EC43-A9F4-26840969C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F2412-101A-BA4E-B6D8-A155B2D8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BDB1-49A9-BD42-8314-D7200E9AF36F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CA184-10A2-1048-ABA7-C997B243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69029-3A09-BC4C-AFFE-C2B458B6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B549-2263-E248-B4E0-E72937F92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3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A9A06-F40E-0B45-BF8A-81F5D55F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40C18-F880-3844-A7F5-B1E678EE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F54D5-FB6A-F249-95E1-1F11CEE8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BDB1-49A9-BD42-8314-D7200E9AF36F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06FAB-C75D-2F4A-B42E-03952E6C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F9BA8-476F-3742-8591-72A8FF66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B549-2263-E248-B4E0-E72937F92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0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09EC-3E73-6748-9A99-7D9B2B3B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E1806-8F3A-DF41-BD79-8EF364F1A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B6CAD-809B-8445-9834-181CA9A1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BDB1-49A9-BD42-8314-D7200E9AF36F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51A16-4D91-C84D-BA34-1F717DBC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27D18-0106-7E46-8148-93E37574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B549-2263-E248-B4E0-E72937F92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1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7439-E005-7345-8991-A3F0C90A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6D42C-EB90-5946-B6D7-535613D4D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09D3C-2B33-C049-B426-869552820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080D6-B17A-3C44-BA30-D1CE7FAD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BDB1-49A9-BD42-8314-D7200E9AF36F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40E98-79E1-374D-842C-A0E0D4FC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D0440-A712-0643-8AEF-E7C9CF04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B549-2263-E248-B4E0-E72937F92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307E-CE9E-EE4D-9B02-84EE3FEA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1AB54-E722-AB42-87E5-3D878605B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31C0-A510-2C4F-BB38-504DB5E17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E8F72-EC66-C94C-A751-7DD46A083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295DE-84B2-664F-85DB-DA261DD5B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41EC2-C8D1-7546-A092-49C7756F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BDB1-49A9-BD42-8314-D7200E9AF36F}" type="datetimeFigureOut">
              <a:rPr lang="en-US" smtClean="0"/>
              <a:t>5/19/20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87406-B070-7A47-B5C1-E0CDB743A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3749E-FF0A-9749-BDBF-5BB383AB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B549-2263-E248-B4E0-E72937F92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9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E863-667D-0941-8124-49CC2832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09F41-D5CE-6C4A-BACD-7DA7B563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BDB1-49A9-BD42-8314-D7200E9AF36F}" type="datetimeFigureOut">
              <a:rPr lang="en-US" smtClean="0"/>
              <a:t>5/19/20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99AC8-57DA-994D-AA87-9DB4D505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962E3-EEF7-944B-B008-C990E7F9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B549-2263-E248-B4E0-E72937F92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9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DAB814-2E14-7B49-8D0E-4FDAEE69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BDB1-49A9-BD42-8314-D7200E9AF36F}" type="datetimeFigureOut">
              <a:rPr lang="en-US" smtClean="0"/>
              <a:t>5/19/20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FB8FF-809A-A64E-A519-5383BF1D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D7633-677A-784E-B032-F98C8E67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B549-2263-E248-B4E0-E72937F92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7120-DA14-A04E-A260-39124F3C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38EA0-A2F8-C548-84F4-40DD69202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9EEB6-E85B-534F-B932-72AC4194B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34778-B3CE-764A-BFC9-5115778A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BDB1-49A9-BD42-8314-D7200E9AF36F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5FACA-95C2-7A4C-939D-BA813E7F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34587-4DCC-8442-93CC-D685FADE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B549-2263-E248-B4E0-E72937F92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9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69F6-D50B-CC45-B29D-AECB59D38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69899-8227-5A4B-BEEF-5DC915B54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7C7FE-3C27-4345-98FD-B0C305A06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18AF4-942D-224C-944F-0E8F3F30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BDB1-49A9-BD42-8314-D7200E9AF36F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253F8-05E4-3B4C-9F00-803DD9C9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4798D-5471-5D41-8678-D3C7759F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B549-2263-E248-B4E0-E72937F92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B6E7A-F8AA-CB41-965A-A096ADC5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FE70B-E66D-F844-BAD7-255E1B13F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9471A-1601-8342-A822-1CB13F3C1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BDB1-49A9-BD42-8314-D7200E9AF36F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1C7E1-D9E0-8743-9910-4BED1B9D4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42BDA-A9E0-E34E-8E7C-04DCAB54E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B549-2263-E248-B4E0-E72937F92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iff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35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0394B0-C91A-854B-ADB8-ACF1A404F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2365185"/>
            <a:ext cx="5462546" cy="217136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3AEBA2E-05AE-0C41-947C-C2E19C3FED8F}"/>
              </a:ext>
            </a:extLst>
          </p:cNvPr>
          <p:cNvSpPr txBox="1">
            <a:spLocks/>
          </p:cNvSpPr>
          <p:nvPr/>
        </p:nvSpPr>
        <p:spPr>
          <a:xfrm>
            <a:off x="1269330" y="4074695"/>
            <a:ext cx="965333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A07787-8E53-0B40-A75E-400EA0B47E38}"/>
              </a:ext>
            </a:extLst>
          </p:cNvPr>
          <p:cNvSpPr/>
          <p:nvPr/>
        </p:nvSpPr>
        <p:spPr>
          <a:xfrm>
            <a:off x="3991844" y="5509768"/>
            <a:ext cx="41429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Andrew </a:t>
            </a:r>
            <a:r>
              <a:rPr lang="en-GB" sz="1600" b="1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Staniforth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GB" sz="160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Director of </a:t>
            </a:r>
            <a:r>
              <a:rPr lang="en-GB" sz="160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Saher</a:t>
            </a:r>
            <a:r>
              <a:rPr lang="en-GB" sz="160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-Europe </a:t>
            </a:r>
          </a:p>
          <a:p>
            <a:pPr algn="ctr">
              <a:spcAft>
                <a:spcPts val="600"/>
              </a:spcAft>
            </a:pPr>
            <a:r>
              <a:rPr lang="en-GB" sz="1600" b="1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andy@saher-eu.com</a:t>
            </a:r>
            <a:endParaRPr lang="en-GB" sz="1600" b="1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EA10E2-0B4B-E64D-9E7D-8F947F353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551" y="5417730"/>
            <a:ext cx="11008895" cy="462284"/>
          </a:xfrm>
        </p:spPr>
        <p:txBody>
          <a:bodyPr anchor="b">
            <a:noAutofit/>
          </a:bodyPr>
          <a:lstStyle/>
          <a:p>
            <a:r>
              <a:rPr lang="en-GB" sz="4800" b="1" dirty="0"/>
              <a:t>Game of drones: </a:t>
            </a:r>
          </a:p>
          <a:p>
            <a:r>
              <a:rPr lang="en-GB" sz="3600" b="1" dirty="0"/>
              <a:t>The Unmanned Aerial Vehicle Threat Landscape</a:t>
            </a:r>
            <a:endParaRPr lang="en-US" sz="3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5359B0-5365-F34D-A00B-836F45B44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9" r="18170" b="-2"/>
          <a:stretch/>
        </p:blipFill>
        <p:spPr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FAFBBF-B60A-F54B-811D-62855C177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25" r="18387" b="-2"/>
          <a:stretch/>
        </p:blipFill>
        <p:spPr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2E321F-B3D0-F44B-A607-962F2B9707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71" r="25628" b="-2"/>
          <a:stretch/>
        </p:blipFill>
        <p:spPr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3AEBA2E-05AE-0C41-947C-C2E19C3FED8F}"/>
              </a:ext>
            </a:extLst>
          </p:cNvPr>
          <p:cNvSpPr txBox="1">
            <a:spLocks/>
          </p:cNvSpPr>
          <p:nvPr/>
        </p:nvSpPr>
        <p:spPr>
          <a:xfrm>
            <a:off x="1269331" y="4096769"/>
            <a:ext cx="965333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12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D5AB820-728A-BF48-AD44-36C1B33739F9}"/>
              </a:ext>
            </a:extLst>
          </p:cNvPr>
          <p:cNvSpPr txBox="1"/>
          <p:nvPr/>
        </p:nvSpPr>
        <p:spPr>
          <a:xfrm>
            <a:off x="730744" y="5080908"/>
            <a:ext cx="10867703" cy="1044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Criminal use of drones        2. Protest and propaganda         3. Terrorist use of drones</a:t>
            </a:r>
          </a:p>
          <a:p>
            <a:pPr marL="514350" indent="-51435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14350" indent="-51435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28341C-8C8D-2E42-91D5-95D3745E6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9" r="18170" b="-2"/>
          <a:stretch/>
        </p:blipFill>
        <p:spPr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84B1A4-D63A-E54F-BD0A-2DAE5A147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" r="15389" b="-1"/>
          <a:stretch/>
        </p:blipFill>
        <p:spPr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49E0BD-9744-E144-BD2E-BE8E768976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71" r="25628" b="-2"/>
          <a:stretch/>
        </p:blipFill>
        <p:spPr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3AEBA2E-05AE-0C41-947C-C2E19C3FED8F}"/>
              </a:ext>
            </a:extLst>
          </p:cNvPr>
          <p:cNvSpPr txBox="1">
            <a:spLocks/>
          </p:cNvSpPr>
          <p:nvPr/>
        </p:nvSpPr>
        <p:spPr>
          <a:xfrm>
            <a:off x="1269330" y="4074695"/>
            <a:ext cx="965333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67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8B1B630-6B17-8F41-A433-4B34B6A322E1}"/>
              </a:ext>
            </a:extLst>
          </p:cNvPr>
          <p:cNvSpPr txBox="1"/>
          <p:nvPr/>
        </p:nvSpPr>
        <p:spPr>
          <a:xfrm>
            <a:off x="5000062" y="5048849"/>
            <a:ext cx="6089905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Criminal use of drones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81088E-5BBD-5C49-8EF0-140BBC874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679"/>
          <a:stretch/>
        </p:blipFill>
        <p:spPr>
          <a:xfrm>
            <a:off x="1246574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AC7405-F4CE-EA41-AB12-C7650725D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43" r="35748" b="1"/>
          <a:stretch/>
        </p:blipFill>
        <p:spPr>
          <a:xfrm>
            <a:off x="20" y="2279205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763A2-C9EA-2F49-B557-E49BE22C94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75" r="19526" b="2"/>
          <a:stretch/>
        </p:blipFill>
        <p:spPr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E911CE-2A14-2344-9635-EB1E34D511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00" r="14412" b="1"/>
          <a:stretch/>
        </p:blipFill>
        <p:spPr>
          <a:xfrm>
            <a:off x="8918761" y="-4331"/>
            <a:ext cx="3273238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3AEBA2E-05AE-0C41-947C-C2E19C3FED8F}"/>
              </a:ext>
            </a:extLst>
          </p:cNvPr>
          <p:cNvSpPr txBox="1">
            <a:spLocks/>
          </p:cNvSpPr>
          <p:nvPr/>
        </p:nvSpPr>
        <p:spPr>
          <a:xfrm>
            <a:off x="1269330" y="4074695"/>
            <a:ext cx="965333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08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305FEF4-BFBC-0F4E-9ECC-2C303BCA748B}"/>
              </a:ext>
            </a:extLst>
          </p:cNvPr>
          <p:cNvSpPr txBox="1"/>
          <p:nvPr/>
        </p:nvSpPr>
        <p:spPr>
          <a:xfrm>
            <a:off x="5000062" y="4926450"/>
            <a:ext cx="5609222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Protest and propaganda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EDBBF-B6F4-1346-891A-A9A7FAD9E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28" r="-3" b="6008"/>
          <a:stretch/>
        </p:blipFill>
        <p:spPr>
          <a:xfrm>
            <a:off x="1246574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54CFA4-2CF2-DC4B-AD39-AE02C80C3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97" r="23309"/>
          <a:stretch/>
        </p:blipFill>
        <p:spPr>
          <a:xfrm>
            <a:off x="20" y="2279205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1078E7-15F1-4B43-BB7C-B01B218013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456" b="1"/>
          <a:stretch/>
        </p:blipFill>
        <p:spPr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AC7C00-58FD-DB46-8DE3-F24E253BD8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0" r="25300" b="-2"/>
          <a:stretch/>
        </p:blipFill>
        <p:spPr>
          <a:xfrm>
            <a:off x="8918761" y="-4331"/>
            <a:ext cx="3273238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3AEBA2E-05AE-0C41-947C-C2E19C3FED8F}"/>
              </a:ext>
            </a:extLst>
          </p:cNvPr>
          <p:cNvSpPr txBox="1">
            <a:spLocks/>
          </p:cNvSpPr>
          <p:nvPr/>
        </p:nvSpPr>
        <p:spPr>
          <a:xfrm>
            <a:off x="1269330" y="4074695"/>
            <a:ext cx="965333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98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1164481-E58A-EC48-A951-6F91AA0B7FD1}"/>
              </a:ext>
            </a:extLst>
          </p:cNvPr>
          <p:cNvSpPr txBox="1"/>
          <p:nvPr/>
        </p:nvSpPr>
        <p:spPr>
          <a:xfrm>
            <a:off x="993175" y="4837366"/>
            <a:ext cx="6014196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Terrorist use of drones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5C3FE89-A0B6-4C0E-A1F2-7CA2025B3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156092" cy="3442494"/>
          </a:xfrm>
          <a:custGeom>
            <a:avLst/>
            <a:gdLst>
              <a:gd name="connsiteX0" fmla="*/ 0 w 3156092"/>
              <a:gd name="connsiteY0" fmla="*/ 0 h 3442494"/>
              <a:gd name="connsiteX1" fmla="*/ 2765641 w 3156092"/>
              <a:gd name="connsiteY1" fmla="*/ 0 h 3442494"/>
              <a:gd name="connsiteX2" fmla="*/ 2781296 w 3156092"/>
              <a:gd name="connsiteY2" fmla="*/ 20935 h 3442494"/>
              <a:gd name="connsiteX3" fmla="*/ 3156092 w 3156092"/>
              <a:gd name="connsiteY3" fmla="*/ 1247934 h 3442494"/>
              <a:gd name="connsiteX4" fmla="*/ 961532 w 3156092"/>
              <a:gd name="connsiteY4" fmla="*/ 3442494 h 3442494"/>
              <a:gd name="connsiteX5" fmla="*/ 107310 w 3156092"/>
              <a:gd name="connsiteY5" fmla="*/ 3270035 h 3442494"/>
              <a:gd name="connsiteX6" fmla="*/ 0 w 3156092"/>
              <a:gd name="connsiteY6" fmla="*/ 3218341 h 34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92" h="3442494">
                <a:moveTo>
                  <a:pt x="0" y="0"/>
                </a:moveTo>
                <a:lnTo>
                  <a:pt x="2765641" y="0"/>
                </a:lnTo>
                <a:lnTo>
                  <a:pt x="2781296" y="20935"/>
                </a:lnTo>
                <a:cubicBezTo>
                  <a:pt x="3017923" y="371189"/>
                  <a:pt x="3156092" y="793426"/>
                  <a:pt x="3156092" y="1247934"/>
                </a:cubicBezTo>
                <a:cubicBezTo>
                  <a:pt x="3156092" y="2459956"/>
                  <a:pt x="2173554" y="3442494"/>
                  <a:pt x="961532" y="3442494"/>
                </a:cubicBezTo>
                <a:cubicBezTo>
                  <a:pt x="658527" y="3442494"/>
                  <a:pt x="369864" y="3381086"/>
                  <a:pt x="107310" y="3270035"/>
                </a:cubicBezTo>
                <a:lnTo>
                  <a:pt x="0" y="321834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A30543-30DE-9F4F-9422-C45FAE4F6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54" r="22953" b="-2"/>
          <a:stretch/>
        </p:blipFill>
        <p:spPr>
          <a:xfrm>
            <a:off x="5" y="-1"/>
            <a:ext cx="3005349" cy="3291750"/>
          </a:xfrm>
          <a:custGeom>
            <a:avLst/>
            <a:gdLst/>
            <a:ahLst/>
            <a:cxnLst/>
            <a:rect l="l" t="t" r="r" b="b"/>
            <a:pathLst>
              <a:path w="3005349" h="3291750">
                <a:moveTo>
                  <a:pt x="0" y="0"/>
                </a:moveTo>
                <a:lnTo>
                  <a:pt x="2577617" y="0"/>
                </a:lnTo>
                <a:lnTo>
                  <a:pt x="2656297" y="105217"/>
                </a:lnTo>
                <a:cubicBezTo>
                  <a:pt x="2876670" y="431412"/>
                  <a:pt x="3005349" y="824646"/>
                  <a:pt x="3005349" y="1247934"/>
                </a:cubicBezTo>
                <a:cubicBezTo>
                  <a:pt x="3005349" y="2376702"/>
                  <a:pt x="2090301" y="3291750"/>
                  <a:pt x="961533" y="3291750"/>
                </a:cubicBezTo>
                <a:cubicBezTo>
                  <a:pt x="679341" y="3291750"/>
                  <a:pt x="410507" y="3234560"/>
                  <a:pt x="165988" y="3131137"/>
                </a:cubicBezTo>
                <a:lnTo>
                  <a:pt x="0" y="3051176"/>
                </a:lnTo>
                <a:close/>
              </a:path>
            </a:pathLst>
          </a:cu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8A6D7C84-6176-4F2A-985C-7F1B8C39D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141" y="459337"/>
            <a:ext cx="3163824" cy="3163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771FF-2E3B-F542-B72B-3FD3555BC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24" r="18389" b="1"/>
          <a:stretch/>
        </p:blipFill>
        <p:spPr>
          <a:xfrm>
            <a:off x="3832733" y="623929"/>
            <a:ext cx="2834640" cy="2834640"/>
          </a:xfrm>
          <a:custGeom>
            <a:avLst/>
            <a:gdLst/>
            <a:ahLst/>
            <a:cxnLst/>
            <a:rect l="l" t="t" r="r" b="b"/>
            <a:pathLst>
              <a:path w="2990088" h="2990088">
                <a:moveTo>
                  <a:pt x="1495044" y="0"/>
                </a:moveTo>
                <a:cubicBezTo>
                  <a:pt x="2320734" y="0"/>
                  <a:pt x="2990088" y="669354"/>
                  <a:pt x="2990088" y="1495044"/>
                </a:cubicBezTo>
                <a:cubicBezTo>
                  <a:pt x="2990088" y="2320734"/>
                  <a:pt x="2320734" y="2990088"/>
                  <a:pt x="1495044" y="2990088"/>
                </a:cubicBezTo>
                <a:cubicBezTo>
                  <a:pt x="669354" y="2990088"/>
                  <a:pt x="0" y="2320734"/>
                  <a:pt x="0" y="1495044"/>
                </a:cubicBezTo>
                <a:cubicBezTo>
                  <a:pt x="0" y="669354"/>
                  <a:pt x="669354" y="0"/>
                  <a:pt x="1495044" y="0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8E319B0-C403-46B6-8DDF-C46B5EB13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6150" y="2364552"/>
            <a:ext cx="3835850" cy="4493449"/>
          </a:xfrm>
          <a:custGeom>
            <a:avLst/>
            <a:gdLst>
              <a:gd name="connsiteX0" fmla="*/ 2839212 w 3835850"/>
              <a:gd name="connsiteY0" fmla="*/ 0 h 4493449"/>
              <a:gd name="connsiteX1" fmla="*/ 3683507 w 3835850"/>
              <a:gd name="connsiteY1" fmla="*/ 127646 h 4493449"/>
              <a:gd name="connsiteX2" fmla="*/ 3835850 w 3835850"/>
              <a:gd name="connsiteY2" fmla="*/ 183404 h 4493449"/>
              <a:gd name="connsiteX3" fmla="*/ 3835850 w 3835850"/>
              <a:gd name="connsiteY3" fmla="*/ 4493449 h 4493449"/>
              <a:gd name="connsiteX4" fmla="*/ 534850 w 3835850"/>
              <a:gd name="connsiteY4" fmla="*/ 4493449 h 4493449"/>
              <a:gd name="connsiteX5" fmla="*/ 484893 w 3835850"/>
              <a:gd name="connsiteY5" fmla="*/ 4426642 h 4493449"/>
              <a:gd name="connsiteX6" fmla="*/ 0 w 3835850"/>
              <a:gd name="connsiteY6" fmla="*/ 2839212 h 4493449"/>
              <a:gd name="connsiteX7" fmla="*/ 2839212 w 3835850"/>
              <a:gd name="connsiteY7" fmla="*/ 0 h 449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50" h="4493449">
                <a:moveTo>
                  <a:pt x="2839212" y="0"/>
                </a:moveTo>
                <a:cubicBezTo>
                  <a:pt x="3133222" y="0"/>
                  <a:pt x="3416794" y="44689"/>
                  <a:pt x="3683507" y="127646"/>
                </a:cubicBezTo>
                <a:lnTo>
                  <a:pt x="3835850" y="183404"/>
                </a:lnTo>
                <a:lnTo>
                  <a:pt x="3835850" y="4493449"/>
                </a:lnTo>
                <a:lnTo>
                  <a:pt x="534850" y="4493449"/>
                </a:lnTo>
                <a:lnTo>
                  <a:pt x="484893" y="4426642"/>
                </a:lnTo>
                <a:cubicBezTo>
                  <a:pt x="178757" y="3973501"/>
                  <a:pt x="0" y="3427232"/>
                  <a:pt x="0" y="2839212"/>
                </a:cubicBezTo>
                <a:cubicBezTo>
                  <a:pt x="0" y="1271159"/>
                  <a:pt x="1271159" y="0"/>
                  <a:pt x="28392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1E27C89-94CF-4F2D-8750-9361FD1D9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7371" y="1"/>
            <a:ext cx="3986784" cy="2427765"/>
          </a:xfrm>
          <a:custGeom>
            <a:avLst/>
            <a:gdLst>
              <a:gd name="connsiteX0" fmla="*/ 48890 w 3986784"/>
              <a:gd name="connsiteY0" fmla="*/ 0 h 2427765"/>
              <a:gd name="connsiteX1" fmla="*/ 3937894 w 3986784"/>
              <a:gd name="connsiteY1" fmla="*/ 0 h 2427765"/>
              <a:gd name="connsiteX2" fmla="*/ 3946285 w 3986784"/>
              <a:gd name="connsiteY2" fmla="*/ 32635 h 2427765"/>
              <a:gd name="connsiteX3" fmla="*/ 3986784 w 3986784"/>
              <a:gd name="connsiteY3" fmla="*/ 434373 h 2427765"/>
              <a:gd name="connsiteX4" fmla="*/ 1993392 w 3986784"/>
              <a:gd name="connsiteY4" fmla="*/ 2427765 h 2427765"/>
              <a:gd name="connsiteX5" fmla="*/ 0 w 3986784"/>
              <a:gd name="connsiteY5" fmla="*/ 434373 h 2427765"/>
              <a:gd name="connsiteX6" fmla="*/ 40499 w 3986784"/>
              <a:gd name="connsiteY6" fmla="*/ 32635 h 24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6784" h="2427765">
                <a:moveTo>
                  <a:pt x="48890" y="0"/>
                </a:moveTo>
                <a:lnTo>
                  <a:pt x="3937894" y="0"/>
                </a:lnTo>
                <a:lnTo>
                  <a:pt x="3946285" y="32635"/>
                </a:lnTo>
                <a:cubicBezTo>
                  <a:pt x="3972839" y="162400"/>
                  <a:pt x="3986784" y="296758"/>
                  <a:pt x="3986784" y="434373"/>
                </a:cubicBezTo>
                <a:cubicBezTo>
                  <a:pt x="3986784" y="1535293"/>
                  <a:pt x="3094312" y="2427765"/>
                  <a:pt x="1993392" y="2427765"/>
                </a:cubicBezTo>
                <a:cubicBezTo>
                  <a:pt x="892472" y="2427765"/>
                  <a:pt x="0" y="1535293"/>
                  <a:pt x="0" y="434373"/>
                </a:cubicBezTo>
                <a:cubicBezTo>
                  <a:pt x="0" y="296758"/>
                  <a:pt x="13945" y="162400"/>
                  <a:pt x="40499" y="3263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152EF-785F-BE49-A97D-060EA8831A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34" b="2"/>
          <a:stretch/>
        </p:blipFill>
        <p:spPr>
          <a:xfrm>
            <a:off x="7171962" y="2"/>
            <a:ext cx="3657600" cy="2263173"/>
          </a:xfrm>
          <a:custGeom>
            <a:avLst/>
            <a:gdLst/>
            <a:ahLst/>
            <a:cxnLst/>
            <a:rect l="l" t="t" r="r" b="b"/>
            <a:pathLst>
              <a:path w="3657600" h="2263173">
                <a:moveTo>
                  <a:pt x="54075" y="0"/>
                </a:moveTo>
                <a:lnTo>
                  <a:pt x="3603525" y="0"/>
                </a:lnTo>
                <a:lnTo>
                  <a:pt x="3620445" y="65806"/>
                </a:lnTo>
                <a:cubicBezTo>
                  <a:pt x="3644807" y="184856"/>
                  <a:pt x="3657600" y="308121"/>
                  <a:pt x="3657600" y="434373"/>
                </a:cubicBezTo>
                <a:cubicBezTo>
                  <a:pt x="3657600" y="1444391"/>
                  <a:pt x="2838818" y="2263173"/>
                  <a:pt x="1828800" y="2263173"/>
                </a:cubicBezTo>
                <a:cubicBezTo>
                  <a:pt x="818782" y="2263173"/>
                  <a:pt x="0" y="1444391"/>
                  <a:pt x="0" y="434373"/>
                </a:cubicBezTo>
                <a:cubicBezTo>
                  <a:pt x="0" y="308121"/>
                  <a:pt x="12794" y="184856"/>
                  <a:pt x="37155" y="65806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36DE59-23F5-914C-8D04-4F20273F6A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83" r="33179"/>
          <a:stretch/>
        </p:blipFill>
        <p:spPr>
          <a:xfrm>
            <a:off x="8520674" y="2529078"/>
            <a:ext cx="3671324" cy="4328922"/>
          </a:xfrm>
          <a:custGeom>
            <a:avLst/>
            <a:gdLst/>
            <a:ahLst/>
            <a:cxnLst/>
            <a:rect l="l" t="t" r="r" b="b"/>
            <a:pathLst>
              <a:path w="3671324" h="4328922">
                <a:moveTo>
                  <a:pt x="2674686" y="0"/>
                </a:moveTo>
                <a:cubicBezTo>
                  <a:pt x="2951659" y="0"/>
                  <a:pt x="3218799" y="42100"/>
                  <a:pt x="3470056" y="120249"/>
                </a:cubicBezTo>
                <a:lnTo>
                  <a:pt x="3671324" y="193914"/>
                </a:lnTo>
                <a:lnTo>
                  <a:pt x="3671324" y="4328922"/>
                </a:lnTo>
                <a:lnTo>
                  <a:pt x="575538" y="4328922"/>
                </a:lnTo>
                <a:lnTo>
                  <a:pt x="456795" y="4170129"/>
                </a:lnTo>
                <a:cubicBezTo>
                  <a:pt x="168398" y="3743246"/>
                  <a:pt x="0" y="3228632"/>
                  <a:pt x="0" y="2674686"/>
                </a:cubicBezTo>
                <a:cubicBezTo>
                  <a:pt x="0" y="1197498"/>
                  <a:pt x="1197498" y="0"/>
                  <a:pt x="2674686" y="0"/>
                </a:cubicBezTo>
                <a:close/>
              </a:path>
            </a:pathLst>
          </a:cu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3AEBA2E-05AE-0C41-947C-C2E19C3FED8F}"/>
              </a:ext>
            </a:extLst>
          </p:cNvPr>
          <p:cNvSpPr txBox="1">
            <a:spLocks/>
          </p:cNvSpPr>
          <p:nvPr/>
        </p:nvSpPr>
        <p:spPr>
          <a:xfrm>
            <a:off x="1269330" y="4074695"/>
            <a:ext cx="965333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63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1">
            <a:extLst>
              <a:ext uri="{FF2B5EF4-FFF2-40B4-BE49-F238E27FC236}">
                <a16:creationId xmlns:a16="http://schemas.microsoft.com/office/drawing/2014/main" id="{E6BEB482-6CE7-4D6C-AC19-BDA464730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3">
            <a:extLst>
              <a:ext uri="{FF2B5EF4-FFF2-40B4-BE49-F238E27FC236}">
                <a16:creationId xmlns:a16="http://schemas.microsoft.com/office/drawing/2014/main" id="{AB948C00-58B8-4380-A1A8-49F7136B1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62512" cy="6858000"/>
          </a:xfrm>
          <a:custGeom>
            <a:avLst/>
            <a:gdLst>
              <a:gd name="connsiteX0" fmla="*/ 0 w 7662512"/>
              <a:gd name="connsiteY0" fmla="*/ 0 h 6858000"/>
              <a:gd name="connsiteX1" fmla="*/ 1175396 w 7662512"/>
              <a:gd name="connsiteY1" fmla="*/ 0 h 6858000"/>
              <a:gd name="connsiteX2" fmla="*/ 3025507 w 7662512"/>
              <a:gd name="connsiteY2" fmla="*/ 0 h 6858000"/>
              <a:gd name="connsiteX3" fmla="*/ 7662512 w 7662512"/>
              <a:gd name="connsiteY3" fmla="*/ 0 h 6858000"/>
              <a:gd name="connsiteX4" fmla="*/ 7662512 w 7662512"/>
              <a:gd name="connsiteY4" fmla="*/ 1900238 h 6858000"/>
              <a:gd name="connsiteX5" fmla="*/ 7292096 w 7662512"/>
              <a:gd name="connsiteY5" fmla="*/ 2178050 h 6858000"/>
              <a:gd name="connsiteX6" fmla="*/ 7287862 w 7662512"/>
              <a:gd name="connsiteY6" fmla="*/ 2184400 h 6858000"/>
              <a:gd name="connsiteX7" fmla="*/ 7281512 w 7662512"/>
              <a:gd name="connsiteY7" fmla="*/ 2193925 h 6858000"/>
              <a:gd name="connsiteX8" fmla="*/ 7275162 w 7662512"/>
              <a:gd name="connsiteY8" fmla="*/ 2201863 h 6858000"/>
              <a:gd name="connsiteX9" fmla="*/ 7275162 w 7662512"/>
              <a:gd name="connsiteY9" fmla="*/ 2211388 h 6858000"/>
              <a:gd name="connsiteX10" fmla="*/ 7275162 w 7662512"/>
              <a:gd name="connsiteY10" fmla="*/ 2220913 h 6858000"/>
              <a:gd name="connsiteX11" fmla="*/ 7281512 w 7662512"/>
              <a:gd name="connsiteY11" fmla="*/ 2228850 h 6858000"/>
              <a:gd name="connsiteX12" fmla="*/ 7287862 w 7662512"/>
              <a:gd name="connsiteY12" fmla="*/ 2238375 h 6858000"/>
              <a:gd name="connsiteX13" fmla="*/ 7292096 w 7662512"/>
              <a:gd name="connsiteY13" fmla="*/ 2244725 h 6858000"/>
              <a:gd name="connsiteX14" fmla="*/ 7662512 w 7662512"/>
              <a:gd name="connsiteY14" fmla="*/ 2522538 h 6858000"/>
              <a:gd name="connsiteX15" fmla="*/ 7662512 w 7662512"/>
              <a:gd name="connsiteY15" fmla="*/ 6858000 h 6858000"/>
              <a:gd name="connsiteX16" fmla="*/ 3025507 w 7662512"/>
              <a:gd name="connsiteY16" fmla="*/ 6858000 h 6858000"/>
              <a:gd name="connsiteX17" fmla="*/ 1175396 w 7662512"/>
              <a:gd name="connsiteY17" fmla="*/ 6858000 h 6858000"/>
              <a:gd name="connsiteX18" fmla="*/ 0 w 7662512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62512" h="6858000">
                <a:moveTo>
                  <a:pt x="0" y="0"/>
                </a:moveTo>
                <a:lnTo>
                  <a:pt x="1175396" y="0"/>
                </a:lnTo>
                <a:lnTo>
                  <a:pt x="3025507" y="0"/>
                </a:lnTo>
                <a:lnTo>
                  <a:pt x="7662512" y="0"/>
                </a:lnTo>
                <a:lnTo>
                  <a:pt x="7662512" y="1900238"/>
                </a:lnTo>
                <a:lnTo>
                  <a:pt x="7292096" y="2178050"/>
                </a:lnTo>
                <a:lnTo>
                  <a:pt x="7287862" y="2184400"/>
                </a:lnTo>
                <a:lnTo>
                  <a:pt x="7281512" y="2193925"/>
                </a:lnTo>
                <a:lnTo>
                  <a:pt x="7275162" y="2201863"/>
                </a:lnTo>
                <a:lnTo>
                  <a:pt x="7275162" y="2211388"/>
                </a:lnTo>
                <a:lnTo>
                  <a:pt x="7275162" y="2220913"/>
                </a:lnTo>
                <a:lnTo>
                  <a:pt x="7281512" y="2228850"/>
                </a:lnTo>
                <a:lnTo>
                  <a:pt x="7287862" y="2238375"/>
                </a:lnTo>
                <a:lnTo>
                  <a:pt x="7292096" y="2244725"/>
                </a:lnTo>
                <a:lnTo>
                  <a:pt x="7662512" y="2522538"/>
                </a:lnTo>
                <a:lnTo>
                  <a:pt x="7662512" y="6858000"/>
                </a:lnTo>
                <a:lnTo>
                  <a:pt x="3025507" y="6858000"/>
                </a:lnTo>
                <a:lnTo>
                  <a:pt x="11753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BC8290-9C69-4B4B-A93A-942D1978813B}"/>
              </a:ext>
            </a:extLst>
          </p:cNvPr>
          <p:cNvSpPr/>
          <p:nvPr/>
        </p:nvSpPr>
        <p:spPr>
          <a:xfrm>
            <a:off x="487680" y="295858"/>
            <a:ext cx="59861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Counter Drone Strategy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8E8D93-1B51-634D-9335-BB2EC45246E8}"/>
              </a:ext>
            </a:extLst>
          </p:cNvPr>
          <p:cNvSpPr/>
          <p:nvPr/>
        </p:nvSpPr>
        <p:spPr>
          <a:xfrm>
            <a:off x="393987" y="1769349"/>
            <a:ext cx="6433670" cy="4940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“To defeat all manner of rogue drone threat vectors the procurement and deployment of appropriate equipment is required, combined with the integration of that equipment into a comprehensive and coherent counter-drone strategy that is synchronized with existing security operations, and embedded within the very culture of resilience planning.”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r>
              <a:rPr lang="en-US" sz="1400" dirty="0"/>
              <a:t>Markarian, G &amp; Staniforth A </a:t>
            </a:r>
            <a:r>
              <a:rPr lang="en-US" sz="1400" i="1" dirty="0"/>
              <a:t>Chapter 25: </a:t>
            </a:r>
            <a:r>
              <a:rPr lang="en-GB" sz="1400" i="1" dirty="0"/>
              <a:t>Counter-drone innovation – Training, development and collaborative research, Counter-Unmanned Aerial Vehicle Handbook </a:t>
            </a:r>
            <a:r>
              <a:rPr lang="en-GB" sz="1400" dirty="0"/>
              <a:t>(2020) Artech House: ISBN: 9781630818012 </a:t>
            </a:r>
            <a:br>
              <a:rPr lang="en-GB" dirty="0"/>
            </a:br>
            <a:endParaRPr lang="en-US" sz="2000" dirty="0"/>
          </a:p>
        </p:txBody>
      </p:sp>
      <p:sp>
        <p:nvSpPr>
          <p:cNvPr id="40" name="Rounded Rectangle 24">
            <a:extLst>
              <a:ext uri="{FF2B5EF4-FFF2-40B4-BE49-F238E27FC236}">
                <a16:creationId xmlns:a16="http://schemas.microsoft.com/office/drawing/2014/main" id="{AE6D64A5-8B93-4019-9FDC-75D3D7B87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2948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CF05B-3F2D-5543-94BD-6C74F9EC5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98" b="-1"/>
          <a:stretch/>
        </p:blipFill>
        <p:spPr>
          <a:xfrm>
            <a:off x="8739371" y="1637164"/>
            <a:ext cx="2263540" cy="358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5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35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0394B0-C91A-854B-ADB8-ACF1A404F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2365185"/>
            <a:ext cx="5462546" cy="217136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3AEBA2E-05AE-0C41-947C-C2E19C3FED8F}"/>
              </a:ext>
            </a:extLst>
          </p:cNvPr>
          <p:cNvSpPr txBox="1">
            <a:spLocks/>
          </p:cNvSpPr>
          <p:nvPr/>
        </p:nvSpPr>
        <p:spPr>
          <a:xfrm>
            <a:off x="1269330" y="4074695"/>
            <a:ext cx="965333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38F94-3DCF-A149-A48E-53E2A36CF3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CA9382-3254-E749-B545-200C803504ED}"/>
              </a:ext>
            </a:extLst>
          </p:cNvPr>
          <p:cNvSpPr/>
          <p:nvPr/>
        </p:nvSpPr>
        <p:spPr>
          <a:xfrm>
            <a:off x="3991844" y="5509768"/>
            <a:ext cx="41429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Andrew </a:t>
            </a:r>
            <a:r>
              <a:rPr lang="en-GB" sz="1600" b="1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Staniforth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GB" sz="160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Director of </a:t>
            </a:r>
            <a:r>
              <a:rPr lang="en-GB" sz="160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Saher</a:t>
            </a:r>
            <a:r>
              <a:rPr lang="en-GB" sz="160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-Europe </a:t>
            </a:r>
          </a:p>
          <a:p>
            <a:pPr algn="ctr">
              <a:spcAft>
                <a:spcPts val="600"/>
              </a:spcAft>
            </a:pPr>
            <a:r>
              <a:rPr lang="en-GB" sz="1600" b="1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andy@saher-eu.com</a:t>
            </a:r>
            <a:endParaRPr lang="en-GB" sz="1600" b="1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02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146</Words>
  <Application>Microsoft Macintosh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Staniforth</dc:creator>
  <cp:lastModifiedBy>Andrew Staniforth</cp:lastModifiedBy>
  <cp:revision>4</cp:revision>
  <dcterms:created xsi:type="dcterms:W3CDTF">2020-05-19T19:23:28Z</dcterms:created>
  <dcterms:modified xsi:type="dcterms:W3CDTF">2020-05-19T20:10:19Z</dcterms:modified>
</cp:coreProperties>
</file>